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1"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69D38A-C41F-4546-BBA2-38F60C2EA530}" type="datetimeFigureOut">
              <a:rPr lang="en-GB" smtClean="0"/>
              <a:t>17/07/2018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B8810-E96F-4F5C-914E-EBF3B9EF2A3C}" type="slidenum">
              <a:rPr lang="en-GB" smtClean="0"/>
              <a:t>‹#›</a:t>
            </a:fld>
            <a:endParaRPr lang="en-GB"/>
          </a:p>
        </p:txBody>
      </p:sp>
    </p:spTree>
    <p:extLst>
      <p:ext uri="{BB962C8B-B14F-4D97-AF65-F5344CB8AC3E}">
        <p14:creationId xmlns:p14="http://schemas.microsoft.com/office/powerpoint/2010/main" val="308553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69D38A-C41F-4546-BBA2-38F60C2EA530}" type="datetimeFigureOut">
              <a:rPr lang="en-GB" smtClean="0"/>
              <a:t>17/07/2018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B8810-E96F-4F5C-914E-EBF3B9EF2A3C}" type="slidenum">
              <a:rPr lang="en-GB" smtClean="0"/>
              <a:t>‹#›</a:t>
            </a:fld>
            <a:endParaRPr lang="en-GB"/>
          </a:p>
        </p:txBody>
      </p:sp>
    </p:spTree>
    <p:extLst>
      <p:ext uri="{BB962C8B-B14F-4D97-AF65-F5344CB8AC3E}">
        <p14:creationId xmlns:p14="http://schemas.microsoft.com/office/powerpoint/2010/main" val="3903435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69D38A-C41F-4546-BBA2-38F60C2EA530}" type="datetimeFigureOut">
              <a:rPr lang="en-GB" smtClean="0"/>
              <a:t>17/07/2018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B8810-E96F-4F5C-914E-EBF3B9EF2A3C}" type="slidenum">
              <a:rPr lang="en-GB" smtClean="0"/>
              <a:t>‹#›</a:t>
            </a:fld>
            <a:endParaRPr lang="en-GB"/>
          </a:p>
        </p:txBody>
      </p:sp>
    </p:spTree>
    <p:extLst>
      <p:ext uri="{BB962C8B-B14F-4D97-AF65-F5344CB8AC3E}">
        <p14:creationId xmlns:p14="http://schemas.microsoft.com/office/powerpoint/2010/main" val="93637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69D38A-C41F-4546-BBA2-38F60C2EA530}" type="datetimeFigureOut">
              <a:rPr lang="en-GB" smtClean="0"/>
              <a:t>17/07/2018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B8810-E96F-4F5C-914E-EBF3B9EF2A3C}" type="slidenum">
              <a:rPr lang="en-GB" smtClean="0"/>
              <a:t>‹#›</a:t>
            </a:fld>
            <a:endParaRPr lang="en-GB"/>
          </a:p>
        </p:txBody>
      </p:sp>
    </p:spTree>
    <p:extLst>
      <p:ext uri="{BB962C8B-B14F-4D97-AF65-F5344CB8AC3E}">
        <p14:creationId xmlns:p14="http://schemas.microsoft.com/office/powerpoint/2010/main" val="19362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69D38A-C41F-4546-BBA2-38F60C2EA530}" type="datetimeFigureOut">
              <a:rPr lang="en-GB" smtClean="0"/>
              <a:t>17/07/2018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B8810-E96F-4F5C-914E-EBF3B9EF2A3C}" type="slidenum">
              <a:rPr lang="en-GB" smtClean="0"/>
              <a:t>‹#›</a:t>
            </a:fld>
            <a:endParaRPr lang="en-GB"/>
          </a:p>
        </p:txBody>
      </p:sp>
    </p:spTree>
    <p:extLst>
      <p:ext uri="{BB962C8B-B14F-4D97-AF65-F5344CB8AC3E}">
        <p14:creationId xmlns:p14="http://schemas.microsoft.com/office/powerpoint/2010/main" val="383713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69D38A-C41F-4546-BBA2-38F60C2EA530}" type="datetimeFigureOut">
              <a:rPr lang="en-GB" smtClean="0"/>
              <a:t>17/07/2018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B8810-E96F-4F5C-914E-EBF3B9EF2A3C}" type="slidenum">
              <a:rPr lang="en-GB" smtClean="0"/>
              <a:t>‹#›</a:t>
            </a:fld>
            <a:endParaRPr lang="en-GB"/>
          </a:p>
        </p:txBody>
      </p:sp>
    </p:spTree>
    <p:extLst>
      <p:ext uri="{BB962C8B-B14F-4D97-AF65-F5344CB8AC3E}">
        <p14:creationId xmlns:p14="http://schemas.microsoft.com/office/powerpoint/2010/main" val="4284656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69D38A-C41F-4546-BBA2-38F60C2EA530}" type="datetimeFigureOut">
              <a:rPr lang="en-GB" smtClean="0"/>
              <a:t>17/07/2018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1B8810-E96F-4F5C-914E-EBF3B9EF2A3C}" type="slidenum">
              <a:rPr lang="en-GB" smtClean="0"/>
              <a:t>‹#›</a:t>
            </a:fld>
            <a:endParaRPr lang="en-GB"/>
          </a:p>
        </p:txBody>
      </p:sp>
    </p:spTree>
    <p:extLst>
      <p:ext uri="{BB962C8B-B14F-4D97-AF65-F5344CB8AC3E}">
        <p14:creationId xmlns:p14="http://schemas.microsoft.com/office/powerpoint/2010/main" val="408198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69D38A-C41F-4546-BBA2-38F60C2EA530}" type="datetimeFigureOut">
              <a:rPr lang="en-GB" smtClean="0"/>
              <a:t>17/07/2018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1B8810-E96F-4F5C-914E-EBF3B9EF2A3C}" type="slidenum">
              <a:rPr lang="en-GB" smtClean="0"/>
              <a:t>‹#›</a:t>
            </a:fld>
            <a:endParaRPr lang="en-GB"/>
          </a:p>
        </p:txBody>
      </p:sp>
    </p:spTree>
    <p:extLst>
      <p:ext uri="{BB962C8B-B14F-4D97-AF65-F5344CB8AC3E}">
        <p14:creationId xmlns:p14="http://schemas.microsoft.com/office/powerpoint/2010/main" val="422723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9D38A-C41F-4546-BBA2-38F60C2EA530}" type="datetimeFigureOut">
              <a:rPr lang="en-GB" smtClean="0"/>
              <a:t>17/07/2018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1B8810-E96F-4F5C-914E-EBF3B9EF2A3C}" type="slidenum">
              <a:rPr lang="en-GB" smtClean="0"/>
              <a:t>‹#›</a:t>
            </a:fld>
            <a:endParaRPr lang="en-GB"/>
          </a:p>
        </p:txBody>
      </p:sp>
    </p:spTree>
    <p:extLst>
      <p:ext uri="{BB962C8B-B14F-4D97-AF65-F5344CB8AC3E}">
        <p14:creationId xmlns:p14="http://schemas.microsoft.com/office/powerpoint/2010/main" val="41826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9D38A-C41F-4546-BBA2-38F60C2EA530}" type="datetimeFigureOut">
              <a:rPr lang="en-GB" smtClean="0"/>
              <a:t>17/07/2018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B8810-E96F-4F5C-914E-EBF3B9EF2A3C}" type="slidenum">
              <a:rPr lang="en-GB" smtClean="0"/>
              <a:t>‹#›</a:t>
            </a:fld>
            <a:endParaRPr lang="en-GB"/>
          </a:p>
        </p:txBody>
      </p:sp>
    </p:spTree>
    <p:extLst>
      <p:ext uri="{BB962C8B-B14F-4D97-AF65-F5344CB8AC3E}">
        <p14:creationId xmlns:p14="http://schemas.microsoft.com/office/powerpoint/2010/main" val="266208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9D38A-C41F-4546-BBA2-38F60C2EA530}" type="datetimeFigureOut">
              <a:rPr lang="en-GB" smtClean="0"/>
              <a:t>17/07/2018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B8810-E96F-4F5C-914E-EBF3B9EF2A3C}" type="slidenum">
              <a:rPr lang="en-GB" smtClean="0"/>
              <a:t>‹#›</a:t>
            </a:fld>
            <a:endParaRPr lang="en-GB"/>
          </a:p>
        </p:txBody>
      </p:sp>
    </p:spTree>
    <p:extLst>
      <p:ext uri="{BB962C8B-B14F-4D97-AF65-F5344CB8AC3E}">
        <p14:creationId xmlns:p14="http://schemas.microsoft.com/office/powerpoint/2010/main" val="265527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9D38A-C41F-4546-BBA2-38F60C2EA530}" type="datetimeFigureOut">
              <a:rPr lang="en-GB" smtClean="0"/>
              <a:t>17/07/2018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B8810-E96F-4F5C-914E-EBF3B9EF2A3C}" type="slidenum">
              <a:rPr lang="en-GB" smtClean="0"/>
              <a:t>‹#›</a:t>
            </a:fld>
            <a:endParaRPr lang="en-GB"/>
          </a:p>
        </p:txBody>
      </p:sp>
    </p:spTree>
    <p:extLst>
      <p:ext uri="{BB962C8B-B14F-4D97-AF65-F5344CB8AC3E}">
        <p14:creationId xmlns:p14="http://schemas.microsoft.com/office/powerpoint/2010/main" val="636709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thewhaler@gmail.com" TargetMode="External"/><Relationship Id="rId2" Type="http://schemas.openxmlformats.org/officeDocument/2006/relationships/hyperlink" Target="https://www.coolantarctica.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localhost:26570/schools/NIMROD-PICKING-UP-THE-NORTHERN-PARTY-AT-THE-EDGE-OF-THE-DRYGALSKI-BARRIER.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304782"/>
          </a:xfrm>
        </p:spPr>
        <p:txBody>
          <a:bodyPr>
            <a:normAutofit fontScale="90000"/>
          </a:bodyPr>
          <a:lstStyle/>
          <a:p>
            <a:r>
              <a:rPr lang="en-GB" dirty="0" smtClean="0">
                <a:latin typeface="+mn-lt"/>
              </a:rPr>
              <a:t>Travel in Antarctica,</a:t>
            </a:r>
            <a:br>
              <a:rPr lang="en-GB" dirty="0" smtClean="0">
                <a:latin typeface="+mn-lt"/>
              </a:rPr>
            </a:br>
            <a:r>
              <a:rPr lang="en-GB" dirty="0" smtClean="0">
                <a:latin typeface="+mn-lt"/>
              </a:rPr>
              <a:t>A Historical Journey to the Magnetic South Pole,</a:t>
            </a:r>
            <a:br>
              <a:rPr lang="en-GB" dirty="0" smtClean="0">
                <a:latin typeface="+mn-lt"/>
              </a:rPr>
            </a:br>
            <a:r>
              <a:rPr lang="en-GB" dirty="0" smtClean="0">
                <a:latin typeface="+mn-lt"/>
              </a:rPr>
              <a:t>4 Months in 1908-1909</a:t>
            </a:r>
            <a:endParaRPr lang="en-GB" dirty="0">
              <a:latin typeface="+mn-lt"/>
            </a:endParaRPr>
          </a:p>
        </p:txBody>
      </p:sp>
      <p:sp>
        <p:nvSpPr>
          <p:cNvPr id="3" name="Subtitle 2"/>
          <p:cNvSpPr>
            <a:spLocks noGrp="1"/>
          </p:cNvSpPr>
          <p:nvPr>
            <p:ph type="subTitle" idx="1"/>
          </p:nvPr>
        </p:nvSpPr>
        <p:spPr>
          <a:xfrm>
            <a:off x="263611" y="5857592"/>
            <a:ext cx="11928389" cy="930387"/>
          </a:xfrm>
        </p:spPr>
        <p:txBody>
          <a:bodyPr>
            <a:normAutofit/>
          </a:bodyPr>
          <a:lstStyle/>
          <a:p>
            <a:pPr algn="l"/>
            <a:r>
              <a:rPr lang="en-US" altLang="en-US" sz="1200" b="1" dirty="0" smtClean="0"/>
              <a:t>Copyright:</a:t>
            </a:r>
            <a:r>
              <a:rPr lang="en-GB" sz="1200" dirty="0" smtClean="0"/>
              <a:t> </a:t>
            </a:r>
            <a:r>
              <a:rPr lang="en-GB" sz="1200" dirty="0"/>
              <a:t>This resource is provided free by </a:t>
            </a:r>
            <a:r>
              <a:rPr lang="en-GB" sz="1200" dirty="0">
                <a:hlinkClick r:id="rId2"/>
              </a:rPr>
              <a:t>CoolAntarctica.com</a:t>
            </a:r>
            <a:r>
              <a:rPr lang="en-GB" sz="1200" dirty="0"/>
              <a:t>, you’re welcome. It cannot be distributed by any other means, believe it or not people sometimes </a:t>
            </a:r>
            <a:r>
              <a:rPr lang="en-GB" sz="1200" dirty="0" smtClean="0"/>
              <a:t>lift </a:t>
            </a:r>
            <a:r>
              <a:rPr lang="en-GB" sz="1200" dirty="0"/>
              <a:t>free resources and </a:t>
            </a:r>
            <a:r>
              <a:rPr lang="en-GB" sz="1200" dirty="0" smtClean="0"/>
              <a:t>distribute them pretending they have been allowed to or even sell </a:t>
            </a:r>
            <a:r>
              <a:rPr lang="en-GB" sz="1200" dirty="0"/>
              <a:t>them as their own – I know! It’s shocking! If anyone asks </a:t>
            </a:r>
            <a:r>
              <a:rPr lang="en-GB" sz="1200" dirty="0" smtClean="0"/>
              <a:t>you for </a:t>
            </a:r>
            <a:r>
              <a:rPr lang="en-GB" sz="1200" dirty="0"/>
              <a:t>payment for </a:t>
            </a:r>
            <a:r>
              <a:rPr lang="en-GB" sz="1200" dirty="0" smtClean="0"/>
              <a:t>this or if you get it but not from CoolAntarctica.com, </a:t>
            </a:r>
            <a:r>
              <a:rPr lang="en-GB" sz="1200" dirty="0"/>
              <a:t>please email danthwhaler@gmail.com and the ghost of </a:t>
            </a:r>
            <a:r>
              <a:rPr lang="en-GB" sz="1200" dirty="0" smtClean="0"/>
              <a:t>Whaler </a:t>
            </a:r>
            <a:r>
              <a:rPr lang="en-GB" sz="1200" dirty="0"/>
              <a:t>Dan will exact retribution on the scurvy dogs</a:t>
            </a:r>
            <a:r>
              <a:rPr lang="en-GB" sz="1200" dirty="0" smtClean="0"/>
              <a:t>.</a:t>
            </a:r>
            <a:endParaRPr lang="en-US" altLang="en-US" sz="1200" dirty="0" smtClean="0"/>
          </a:p>
          <a:p>
            <a:pPr algn="l"/>
            <a:r>
              <a:rPr lang="en-US" altLang="en-US" sz="1200" dirty="0" smtClean="0"/>
              <a:t>This copyright notice must appear wherever this material is used. Any queries please </a:t>
            </a:r>
            <a:r>
              <a:rPr lang="en-US" altLang="en-US" sz="1200" dirty="0" smtClean="0">
                <a:hlinkClick r:id="rId3"/>
              </a:rPr>
              <a:t>email</a:t>
            </a:r>
            <a:endParaRPr lang="en-US" altLang="en-US" sz="1200" dirty="0" smtClean="0"/>
          </a:p>
          <a:p>
            <a:endParaRPr lang="en-GB" dirty="0"/>
          </a:p>
        </p:txBody>
      </p:sp>
    </p:spTree>
    <p:extLst>
      <p:ext uri="{BB962C8B-B14F-4D97-AF65-F5344CB8AC3E}">
        <p14:creationId xmlns:p14="http://schemas.microsoft.com/office/powerpoint/2010/main" val="1931861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9109" y="66361"/>
            <a:ext cx="4636128" cy="5827446"/>
          </a:xfrm>
        </p:spPr>
        <p:txBody>
          <a:bodyPr>
            <a:noAutofit/>
          </a:bodyPr>
          <a:lstStyle/>
          <a:p>
            <a:r>
              <a:rPr lang="en-GB" sz="2400" b="1" i="1" dirty="0">
                <a:latin typeface="+mn-lt"/>
              </a:rPr>
              <a:t>January 28</a:t>
            </a:r>
            <a:r>
              <a:rPr lang="en-GB" sz="2400" dirty="0">
                <a:latin typeface="+mn-lt"/>
              </a:rPr>
              <a:t> - A blizzard was blowing, and after breakfast we had much difficulty in the cold wind in getting up the mast and sail. Mackay, who usually did the greater part of this work, got his hands rather badly frost-bitten before our preparations were completed</a:t>
            </a:r>
            <a:r>
              <a:rPr lang="en-GB" sz="2400" dirty="0" smtClean="0">
                <a:latin typeface="+mn-lt"/>
              </a:rPr>
              <a:t>.</a:t>
            </a:r>
            <a:br>
              <a:rPr lang="en-GB" sz="2400" dirty="0" smtClean="0">
                <a:latin typeface="+mn-lt"/>
              </a:rPr>
            </a:br>
            <a:r>
              <a:rPr lang="en-GB" sz="2400" dirty="0">
                <a:latin typeface="+mn-lt"/>
              </a:rPr>
              <a:t/>
            </a:r>
            <a:br>
              <a:rPr lang="en-GB" sz="2400" dirty="0">
                <a:latin typeface="+mn-lt"/>
              </a:rPr>
            </a:br>
            <a:r>
              <a:rPr lang="en-GB" sz="2400" b="1" i="1" dirty="0">
                <a:latin typeface="+mn-lt"/>
              </a:rPr>
              <a:t>January 30</a:t>
            </a:r>
            <a:r>
              <a:rPr lang="en-GB" sz="2400" i="1" dirty="0">
                <a:latin typeface="+mn-lt"/>
              </a:rPr>
              <a:t> - </a:t>
            </a:r>
            <a:r>
              <a:rPr lang="en-GB" sz="2400" dirty="0">
                <a:latin typeface="+mn-lt"/>
              </a:rPr>
              <a:t>We found that, owing to the alternate thawing and freezing of the snow at our </a:t>
            </a:r>
            <a:r>
              <a:rPr lang="en-GB" sz="2400" dirty="0" smtClean="0">
                <a:latin typeface="+mn-lt"/>
              </a:rPr>
              <a:t>depot</a:t>
            </a:r>
            <a:r>
              <a:rPr lang="en-GB" sz="2400" dirty="0">
                <a:latin typeface="+mn-lt"/>
              </a:rPr>
              <a:t>, our ski-boots were almost filled with solid ice. The work of chipping out this ice proved a slow and tedious job, and we did not get started until about 11 a.m</a:t>
            </a:r>
            <a:r>
              <a:rPr lang="en-GB" sz="2400" dirty="0" smtClean="0">
                <a:latin typeface="+mn-lt"/>
              </a:rPr>
              <a:t>.</a:t>
            </a:r>
            <a:endParaRPr lang="en-GB" sz="2400" dirty="0">
              <a:latin typeface="+mn-lt"/>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7460183" cy="6319319"/>
          </a:xfrm>
          <a:prstGeom prst="rect">
            <a:avLst/>
          </a:prstGeom>
        </p:spPr>
      </p:pic>
    </p:spTree>
    <p:extLst>
      <p:ext uri="{BB962C8B-B14F-4D97-AF65-F5344CB8AC3E}">
        <p14:creationId xmlns:p14="http://schemas.microsoft.com/office/powerpoint/2010/main" val="2349530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74772"/>
          </a:xfrm>
        </p:spPr>
        <p:txBody>
          <a:bodyPr>
            <a:noAutofit/>
          </a:bodyPr>
          <a:lstStyle/>
          <a:p>
            <a:r>
              <a:rPr lang="en-GB" sz="2400" b="1" i="1" dirty="0">
                <a:latin typeface="+mn-lt"/>
              </a:rPr>
              <a:t>February 3</a:t>
            </a:r>
            <a:r>
              <a:rPr lang="en-GB" sz="2400" dirty="0">
                <a:latin typeface="+mn-lt"/>
              </a:rPr>
              <a:t> - Mawson </a:t>
            </a:r>
            <a:r>
              <a:rPr lang="en-GB" sz="2400" dirty="0" smtClean="0">
                <a:latin typeface="+mn-lt"/>
              </a:rPr>
              <a:t>spoke first</a:t>
            </a:r>
            <a:r>
              <a:rPr lang="en-GB" sz="2400" dirty="0">
                <a:latin typeface="+mn-lt"/>
              </a:rPr>
              <a:t>, roaring out, "A gun from the ship!" and dived for the tent door</a:t>
            </a:r>
            <a:r>
              <a:rPr lang="en-GB" sz="2400" dirty="0" smtClean="0">
                <a:latin typeface="+mn-lt"/>
              </a:rPr>
              <a:t>...</a:t>
            </a:r>
            <a:br>
              <a:rPr lang="en-GB" sz="2400" dirty="0" smtClean="0">
                <a:latin typeface="+mn-lt"/>
              </a:rPr>
            </a:br>
            <a:r>
              <a:rPr lang="en-GB" sz="2400" dirty="0">
                <a:latin typeface="+mn-lt"/>
              </a:rPr>
              <a:t/>
            </a:r>
            <a:br>
              <a:rPr lang="en-GB" sz="2400" dirty="0">
                <a:latin typeface="+mn-lt"/>
              </a:rPr>
            </a:br>
            <a:r>
              <a:rPr lang="en-GB" sz="2400" dirty="0" smtClean="0">
                <a:latin typeface="+mn-lt"/>
              </a:rPr>
              <a:t>A </a:t>
            </a:r>
            <a:r>
              <a:rPr lang="en-GB" sz="2400" dirty="0">
                <a:latin typeface="+mn-lt"/>
              </a:rPr>
              <a:t>sudden shout from Mackay called me back to earth, "Mawson's fallen into a deep crevasse. Look out, it's just in front of you</a:t>
            </a:r>
            <a:r>
              <a:rPr lang="en-GB" sz="2400" dirty="0" smtClean="0">
                <a:latin typeface="+mn-lt"/>
              </a:rPr>
              <a:t>!“</a:t>
            </a:r>
            <a:br>
              <a:rPr lang="en-GB" sz="2400" dirty="0" smtClean="0">
                <a:latin typeface="+mn-lt"/>
              </a:rPr>
            </a:br>
            <a:r>
              <a:rPr lang="en-GB" sz="2400" dirty="0">
                <a:latin typeface="+mn-lt"/>
              </a:rPr>
              <a:t/>
            </a:r>
            <a:br>
              <a:rPr lang="en-GB" sz="2400" dirty="0">
                <a:latin typeface="+mn-lt"/>
              </a:rPr>
            </a:br>
            <a:r>
              <a:rPr lang="en-GB" sz="2400" dirty="0" smtClean="0">
                <a:latin typeface="+mn-lt"/>
              </a:rPr>
              <a:t>... </a:t>
            </a:r>
            <a:r>
              <a:rPr lang="en-GB" sz="2400" dirty="0">
                <a:latin typeface="+mn-lt"/>
              </a:rPr>
              <a:t>Mackay shouted to those on board, "Mawson has fallen down a crevasse, and we got to the Magnetic Pole</a:t>
            </a:r>
            <a:r>
              <a:rPr lang="en-GB" sz="2400" dirty="0" smtClean="0">
                <a:latin typeface="+mn-lt"/>
              </a:rPr>
              <a:t>.“</a:t>
            </a:r>
            <a:br>
              <a:rPr lang="en-GB" sz="2400" dirty="0" smtClean="0">
                <a:latin typeface="+mn-lt"/>
              </a:rPr>
            </a:br>
            <a:r>
              <a:rPr lang="en-GB" sz="2400" dirty="0">
                <a:latin typeface="+mn-lt"/>
              </a:rPr>
              <a:t/>
            </a:r>
            <a:br>
              <a:rPr lang="en-GB" sz="2400" dirty="0">
                <a:latin typeface="+mn-lt"/>
              </a:rPr>
            </a:br>
            <a:r>
              <a:rPr lang="en-GB" sz="2400" dirty="0">
                <a:latin typeface="+mn-lt"/>
              </a:rPr>
              <a:t>The crevasse was bridged with a suitable piece of sawn timber, and </a:t>
            </a:r>
            <a:r>
              <a:rPr lang="en-GB" sz="2400" dirty="0" smtClean="0">
                <a:latin typeface="+mn-lt"/>
              </a:rPr>
              <a:t>Davis (first officer of the ship, </a:t>
            </a:r>
            <a:r>
              <a:rPr lang="en-GB" sz="2400" i="1" dirty="0" smtClean="0">
                <a:latin typeface="+mn-lt"/>
              </a:rPr>
              <a:t>Nimrod</a:t>
            </a:r>
            <a:r>
              <a:rPr lang="en-GB" sz="2400" dirty="0" smtClean="0">
                <a:latin typeface="+mn-lt"/>
              </a:rPr>
              <a:t>), </a:t>
            </a:r>
            <a:r>
              <a:rPr lang="en-GB" sz="2400" dirty="0">
                <a:latin typeface="+mn-lt"/>
              </a:rPr>
              <a:t>promptly had himself lowered down the crevasse. </a:t>
            </a:r>
            <a:r>
              <a:rPr lang="en-GB" sz="2400" dirty="0" smtClean="0">
                <a:latin typeface="+mn-lt"/>
              </a:rPr>
              <a:t>He </a:t>
            </a:r>
            <a:r>
              <a:rPr lang="en-GB" sz="2400" dirty="0">
                <a:latin typeface="+mn-lt"/>
              </a:rPr>
              <a:t>transferred the rope </a:t>
            </a:r>
            <a:r>
              <a:rPr lang="en-GB" sz="2400" dirty="0" smtClean="0">
                <a:latin typeface="+mn-lt"/>
              </a:rPr>
              <a:t>to </a:t>
            </a:r>
            <a:r>
              <a:rPr lang="en-GB" sz="2400" dirty="0">
                <a:latin typeface="+mn-lt"/>
              </a:rPr>
              <a:t>Mawson, and with a long pull and a strong pull and a pull altogether, the company of the </a:t>
            </a:r>
            <a:r>
              <a:rPr lang="en-GB" sz="2400" i="1" dirty="0">
                <a:latin typeface="+mn-lt"/>
              </a:rPr>
              <a:t>Nimrod</a:t>
            </a:r>
            <a:r>
              <a:rPr lang="en-GB" sz="2400" dirty="0">
                <a:latin typeface="+mn-lt"/>
              </a:rPr>
              <a:t> soon had Mawson safe on top, </a:t>
            </a:r>
            <a:r>
              <a:rPr lang="en-GB" sz="2400" dirty="0" smtClean="0">
                <a:latin typeface="+mn-lt"/>
              </a:rPr>
              <a:t>with just  a slightly bruised back. The </a:t>
            </a:r>
            <a:r>
              <a:rPr lang="en-GB" sz="2400" dirty="0">
                <a:latin typeface="+mn-lt"/>
              </a:rPr>
              <a:t>rope was cast free from Mawson, </a:t>
            </a:r>
            <a:r>
              <a:rPr lang="en-GB" sz="2400" dirty="0" smtClean="0">
                <a:latin typeface="+mn-lt"/>
              </a:rPr>
              <a:t>and let </a:t>
            </a:r>
            <a:r>
              <a:rPr lang="en-GB" sz="2400" dirty="0">
                <a:latin typeface="+mn-lt"/>
              </a:rPr>
              <a:t>down again for Davis, and presently he, too, was safely on top.</a:t>
            </a:r>
          </a:p>
        </p:txBody>
      </p:sp>
      <p:pic>
        <p:nvPicPr>
          <p:cNvPr id="1026" name="Picture 2" descr="Twin otter and field party in Antarctic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 y="-2147483648"/>
            <a:ext cx="3810000" cy="305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785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6847" y="122786"/>
            <a:ext cx="5015619" cy="6567725"/>
          </a:xfrm>
        </p:spPr>
        <p:txBody>
          <a:bodyPr>
            <a:noAutofit/>
          </a:bodyPr>
          <a:lstStyle/>
          <a:p>
            <a:r>
              <a:rPr lang="en-GB" sz="2400" b="1" i="1" dirty="0">
                <a:latin typeface="+mn-lt"/>
              </a:rPr>
              <a:t>February 3</a:t>
            </a:r>
            <a:r>
              <a:rPr lang="en-GB" sz="2400" dirty="0">
                <a:latin typeface="+mn-lt"/>
              </a:rPr>
              <a:t> </a:t>
            </a:r>
            <a:r>
              <a:rPr lang="en-GB" sz="2400" dirty="0" smtClean="0">
                <a:latin typeface="+mn-lt"/>
              </a:rPr>
              <a:t>(</a:t>
            </a:r>
            <a:r>
              <a:rPr lang="en-GB" sz="2400" dirty="0" err="1" smtClean="0">
                <a:latin typeface="+mn-lt"/>
              </a:rPr>
              <a:t>cont</a:t>
            </a:r>
            <a:r>
              <a:rPr lang="en-GB" sz="2400" dirty="0" smtClean="0">
                <a:latin typeface="+mn-lt"/>
              </a:rPr>
              <a:t>) - We </a:t>
            </a:r>
            <a:r>
              <a:rPr lang="en-GB" sz="2400" dirty="0">
                <a:latin typeface="+mn-lt"/>
              </a:rPr>
              <a:t>heard of the narrow escape of </a:t>
            </a:r>
            <a:r>
              <a:rPr lang="en-GB" sz="2400" dirty="0" err="1">
                <a:latin typeface="+mn-lt"/>
              </a:rPr>
              <a:t>Armytage</a:t>
            </a:r>
            <a:r>
              <a:rPr lang="en-GB" sz="2400" dirty="0">
                <a:latin typeface="+mn-lt"/>
              </a:rPr>
              <a:t>, Priestley and Brocklehurst, when they were being carried out to sea, with only two days' provisions, on a small ice-floe surrounded by Killer </a:t>
            </a:r>
            <a:r>
              <a:rPr lang="en-GB" sz="2400" dirty="0" smtClean="0">
                <a:latin typeface="+mn-lt"/>
              </a:rPr>
              <a:t>whales;</a:t>
            </a:r>
            <a:br>
              <a:rPr lang="en-GB" sz="2400" dirty="0" smtClean="0">
                <a:latin typeface="+mn-lt"/>
              </a:rPr>
            </a:br>
            <a:r>
              <a:rPr lang="en-GB" sz="2400" dirty="0">
                <a:latin typeface="+mn-lt"/>
              </a:rPr>
              <a:t/>
            </a:r>
            <a:br>
              <a:rPr lang="en-GB" sz="2400" dirty="0">
                <a:latin typeface="+mn-lt"/>
              </a:rPr>
            </a:br>
            <a:r>
              <a:rPr lang="en-GB" sz="2400" dirty="0" smtClean="0">
                <a:latin typeface="+mn-lt"/>
              </a:rPr>
              <a:t>and </a:t>
            </a:r>
            <a:r>
              <a:rPr lang="en-GB" sz="2400" dirty="0">
                <a:latin typeface="+mn-lt"/>
              </a:rPr>
              <a:t>how, just after the momentary grounding of the floe, they were all just able to leap ashore at a spot where they were picked up later by the </a:t>
            </a:r>
            <a:r>
              <a:rPr lang="en-GB" sz="2400" i="1" dirty="0" smtClean="0">
                <a:latin typeface="+mn-lt"/>
              </a:rPr>
              <a:t>Nimrod</a:t>
            </a:r>
            <a:r>
              <a:rPr lang="en-GB" sz="2400" dirty="0" smtClean="0">
                <a:latin typeface="+mn-lt"/>
              </a:rPr>
              <a:t>.</a:t>
            </a:r>
            <a:br>
              <a:rPr lang="en-GB" sz="2400" dirty="0" smtClean="0">
                <a:latin typeface="+mn-lt"/>
              </a:rPr>
            </a:br>
            <a:r>
              <a:rPr lang="en-GB" sz="2400" dirty="0">
                <a:latin typeface="+mn-lt"/>
              </a:rPr>
              <a:t/>
            </a:r>
            <a:br>
              <a:rPr lang="en-GB" sz="2400" dirty="0">
                <a:latin typeface="+mn-lt"/>
              </a:rPr>
            </a:br>
            <a:r>
              <a:rPr lang="en-GB" sz="2400" dirty="0" smtClean="0">
                <a:latin typeface="+mn-lt"/>
              </a:rPr>
              <a:t>Pleasantly </a:t>
            </a:r>
            <a:r>
              <a:rPr lang="en-GB" sz="2400" dirty="0">
                <a:latin typeface="+mn-lt"/>
              </a:rPr>
              <a:t>the buzz of our friends' voices blended itself with the gentle fizzing of steam from the </a:t>
            </a:r>
            <a:r>
              <a:rPr lang="en-GB" sz="2400" i="1" dirty="0">
                <a:latin typeface="+mn-lt"/>
              </a:rPr>
              <a:t>Nimrod</a:t>
            </a:r>
            <a:r>
              <a:rPr lang="en-GB" sz="2400" dirty="0">
                <a:latin typeface="+mn-lt"/>
              </a:rPr>
              <a:t>'s boiler, and surely since the days of John </a:t>
            </a:r>
            <a:r>
              <a:rPr lang="en-GB" sz="2400" dirty="0" err="1">
                <a:latin typeface="+mn-lt"/>
              </a:rPr>
              <a:t>Gilpin</a:t>
            </a:r>
            <a:r>
              <a:rPr lang="en-GB" sz="2400" dirty="0">
                <a:latin typeface="+mn-lt"/>
              </a:rPr>
              <a:t> "were never folk so glad" as were we three.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1748"/>
            <a:ext cx="6910144" cy="5555841"/>
          </a:xfrm>
          <a:prstGeom prst="rect">
            <a:avLst/>
          </a:prstGeom>
        </p:spPr>
      </p:pic>
    </p:spTree>
    <p:extLst>
      <p:ext uri="{BB962C8B-B14F-4D97-AF65-F5344CB8AC3E}">
        <p14:creationId xmlns:p14="http://schemas.microsoft.com/office/powerpoint/2010/main" val="3956492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957" y="220269"/>
            <a:ext cx="10575202" cy="1325563"/>
          </a:xfrm>
        </p:spPr>
        <p:txBody>
          <a:bodyPr>
            <a:noAutofit/>
          </a:bodyPr>
          <a:lstStyle/>
          <a:p>
            <a:r>
              <a:rPr lang="en-GB" sz="2400" dirty="0">
                <a:latin typeface="+mn-lt"/>
              </a:rPr>
              <a:t>For four months from the 5th of October 1908 to the 2nd of February 1909 Edgeworth David, Douglas Mawson and Alistair Mackay made a </a:t>
            </a:r>
            <a:r>
              <a:rPr lang="en-GB" sz="2400" dirty="0" smtClean="0">
                <a:latin typeface="+mn-lt"/>
              </a:rPr>
              <a:t>manhauling </a:t>
            </a:r>
            <a:r>
              <a:rPr lang="en-GB" sz="2400" dirty="0">
                <a:latin typeface="+mn-lt"/>
              </a:rPr>
              <a:t>journey of 1,260 miles (2,027 km) from their base hut to the South Magnetic Pole and back again as a part of Ernest Shackleton's 1907-09 British Antarctic </a:t>
            </a:r>
            <a:r>
              <a:rPr lang="en-GB" sz="2400" dirty="0" smtClean="0">
                <a:latin typeface="+mn-lt"/>
              </a:rPr>
              <a:t>Expedition. </a:t>
            </a:r>
            <a:r>
              <a:rPr lang="en-GB" sz="2400" dirty="0" smtClean="0">
                <a:latin typeface="+mn-lt"/>
              </a:rPr>
              <a:t>From the </a:t>
            </a:r>
            <a:r>
              <a:rPr lang="en-GB" sz="2400" dirty="0">
                <a:latin typeface="+mn-lt"/>
              </a:rPr>
              <a:t>1st week of November this journey took place in 24 hour daylight.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436" y="1779899"/>
            <a:ext cx="7586804" cy="5078101"/>
          </a:xfrm>
        </p:spPr>
      </p:pic>
    </p:spTree>
    <p:extLst>
      <p:ext uri="{BB962C8B-B14F-4D97-AF65-F5344CB8AC3E}">
        <p14:creationId xmlns:p14="http://schemas.microsoft.com/office/powerpoint/2010/main" val="1092770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735"/>
            <a:ext cx="10515600" cy="1825814"/>
          </a:xfrm>
        </p:spPr>
        <p:txBody>
          <a:bodyPr>
            <a:noAutofit/>
          </a:bodyPr>
          <a:lstStyle/>
          <a:p>
            <a:r>
              <a:rPr lang="en-GB" sz="2400" dirty="0">
                <a:latin typeface="+mn-lt"/>
              </a:rPr>
              <a:t>Early expeditions used "depot laying" as a way of travelling </a:t>
            </a:r>
            <a:r>
              <a:rPr lang="en-GB" sz="2400" dirty="0" smtClean="0">
                <a:latin typeface="+mn-lt"/>
              </a:rPr>
              <a:t>further. A depot was a place </a:t>
            </a:r>
            <a:r>
              <a:rPr lang="en-GB" sz="2400" dirty="0">
                <a:latin typeface="+mn-lt"/>
              </a:rPr>
              <a:t>where food and fuel were left so that those on the main journey didn't have to </a:t>
            </a:r>
            <a:r>
              <a:rPr lang="en-GB" sz="2400" dirty="0" smtClean="0">
                <a:latin typeface="+mn-lt"/>
              </a:rPr>
              <a:t>carry it all with them. Laying </a:t>
            </a:r>
            <a:r>
              <a:rPr lang="en-GB" sz="2400" dirty="0">
                <a:latin typeface="+mn-lt"/>
              </a:rPr>
              <a:t>depots and returning to base each time greatly increased the overall travelling needed to allow the main party to travel relatively lightly, typically many more men would be involved in depot laying than went on the main journey.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9422" y="2044191"/>
            <a:ext cx="6551051" cy="4813809"/>
          </a:xfrm>
        </p:spPr>
      </p:pic>
      <p:sp>
        <p:nvSpPr>
          <p:cNvPr id="5" name="TextBox 4"/>
          <p:cNvSpPr txBox="1"/>
          <p:nvPr/>
        </p:nvSpPr>
        <p:spPr>
          <a:xfrm>
            <a:off x="7234473" y="2910289"/>
            <a:ext cx="4119327" cy="2862322"/>
          </a:xfrm>
          <a:prstGeom prst="rect">
            <a:avLst/>
          </a:prstGeom>
          <a:noFill/>
        </p:spPr>
        <p:txBody>
          <a:bodyPr wrap="square" rtlCol="0">
            <a:spAutoFit/>
          </a:bodyPr>
          <a:lstStyle/>
          <a:p>
            <a:r>
              <a:rPr lang="en-GB" sz="2000" dirty="0" smtClean="0">
                <a:solidFill>
                  <a:schemeClr val="accent5"/>
                </a:solidFill>
              </a:rPr>
              <a:t>The expedition took the first motor car to be used in Antarctica, here it is being used to lay supply depots before the main journey began.</a:t>
            </a:r>
          </a:p>
          <a:p>
            <a:endParaRPr lang="en-GB" sz="2000" dirty="0">
              <a:solidFill>
                <a:schemeClr val="accent5"/>
              </a:solidFill>
            </a:endParaRPr>
          </a:p>
          <a:p>
            <a:r>
              <a:rPr lang="en-GB" sz="2000" dirty="0" smtClean="0">
                <a:solidFill>
                  <a:schemeClr val="accent5"/>
                </a:solidFill>
              </a:rPr>
              <a:t>It struggled on anything other than very good surfaces and broke down frequently (often from overheating!) so wasn’t used far from base.</a:t>
            </a:r>
            <a:endParaRPr lang="en-GB" sz="2000" dirty="0">
              <a:solidFill>
                <a:schemeClr val="accent5"/>
              </a:solidFill>
            </a:endParaRPr>
          </a:p>
        </p:txBody>
      </p:sp>
    </p:spTree>
    <p:extLst>
      <p:ext uri="{BB962C8B-B14F-4D97-AF65-F5344CB8AC3E}">
        <p14:creationId xmlns:p14="http://schemas.microsoft.com/office/powerpoint/2010/main" val="1620850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4673" y="211215"/>
            <a:ext cx="6265752" cy="6506455"/>
          </a:xfrm>
        </p:spPr>
        <p:txBody>
          <a:bodyPr>
            <a:normAutofit/>
          </a:bodyPr>
          <a:lstStyle/>
          <a:p>
            <a:r>
              <a:rPr lang="en-GB" sz="2400" dirty="0">
                <a:latin typeface="+mn-lt"/>
              </a:rPr>
              <a:t>The route </a:t>
            </a:r>
            <a:r>
              <a:rPr lang="en-GB" sz="2400" dirty="0" smtClean="0">
                <a:latin typeface="+mn-lt"/>
              </a:rPr>
              <a:t>was west </a:t>
            </a:r>
            <a:r>
              <a:rPr lang="en-GB" sz="2400" dirty="0">
                <a:latin typeface="+mn-lt"/>
              </a:rPr>
              <a:t>from the expedition </a:t>
            </a:r>
            <a:r>
              <a:rPr lang="en-GB" sz="2400" dirty="0" smtClean="0">
                <a:latin typeface="+mn-lt"/>
              </a:rPr>
              <a:t>base, across seasonal </a:t>
            </a:r>
            <a:r>
              <a:rPr lang="en-GB" sz="2400" dirty="0">
                <a:latin typeface="+mn-lt"/>
              </a:rPr>
              <a:t>sea </a:t>
            </a:r>
            <a:r>
              <a:rPr lang="en-GB" sz="2400" dirty="0" smtClean="0">
                <a:latin typeface="+mn-lt"/>
              </a:rPr>
              <a:t>ice, north </a:t>
            </a:r>
            <a:r>
              <a:rPr lang="en-GB" sz="2400" dirty="0">
                <a:latin typeface="+mn-lt"/>
              </a:rPr>
              <a:t>along the </a:t>
            </a:r>
            <a:r>
              <a:rPr lang="en-GB" sz="2400" dirty="0" smtClean="0">
                <a:latin typeface="+mn-lt"/>
              </a:rPr>
              <a:t>coast on </a:t>
            </a:r>
            <a:r>
              <a:rPr lang="en-GB" sz="2400" dirty="0">
                <a:latin typeface="+mn-lt"/>
              </a:rPr>
              <a:t>seasonal sea ice for ease of </a:t>
            </a:r>
            <a:r>
              <a:rPr lang="en-GB" sz="2400" dirty="0" smtClean="0">
                <a:latin typeface="+mn-lt"/>
              </a:rPr>
              <a:t>travel, then turn </a:t>
            </a:r>
            <a:r>
              <a:rPr lang="en-GB" sz="2400" dirty="0">
                <a:latin typeface="+mn-lt"/>
              </a:rPr>
              <a:t>inland and </a:t>
            </a:r>
            <a:r>
              <a:rPr lang="en-GB" sz="2400" dirty="0" smtClean="0">
                <a:latin typeface="+mn-lt"/>
              </a:rPr>
              <a:t>head </a:t>
            </a:r>
            <a:r>
              <a:rPr lang="en-GB" sz="2400" dirty="0">
                <a:latin typeface="+mn-lt"/>
              </a:rPr>
              <a:t>for the Magnetic </a:t>
            </a:r>
            <a:r>
              <a:rPr lang="en-GB" sz="2400" dirty="0" smtClean="0">
                <a:latin typeface="+mn-lt"/>
              </a:rPr>
              <a:t>Pole.</a:t>
            </a:r>
            <a:br>
              <a:rPr lang="en-GB" sz="2400" dirty="0" smtClean="0">
                <a:latin typeface="+mn-lt"/>
              </a:rPr>
            </a:br>
            <a:r>
              <a:rPr lang="en-GB" sz="2400" dirty="0">
                <a:latin typeface="+mn-lt"/>
              </a:rPr>
              <a:t/>
            </a:r>
            <a:br>
              <a:rPr lang="en-GB" sz="2400" dirty="0">
                <a:latin typeface="+mn-lt"/>
              </a:rPr>
            </a:br>
            <a:r>
              <a:rPr lang="en-GB" sz="2000" dirty="0" smtClean="0">
                <a:latin typeface="+mn-lt"/>
              </a:rPr>
              <a:t>Part of Shackleton’s letter to Professor Edgeworth David setting out his instructions:</a:t>
            </a:r>
            <a:r>
              <a:rPr lang="en-GB" sz="2400" dirty="0" smtClean="0">
                <a:latin typeface="+mn-lt"/>
              </a:rPr>
              <a:t/>
            </a:r>
            <a:br>
              <a:rPr lang="en-GB" sz="2400" dirty="0" smtClean="0">
                <a:latin typeface="+mn-lt"/>
              </a:rPr>
            </a:br>
            <a:r>
              <a:rPr lang="en-GB" sz="2200" dirty="0">
                <a:latin typeface="+mn-lt"/>
              </a:rPr>
              <a:t/>
            </a:r>
            <a:br>
              <a:rPr lang="en-GB" sz="2200" dirty="0">
                <a:latin typeface="+mn-lt"/>
              </a:rPr>
            </a:br>
            <a:r>
              <a:rPr lang="en-GB" sz="2000" dirty="0" smtClean="0">
                <a:solidFill>
                  <a:schemeClr val="accent5"/>
                </a:solidFill>
                <a:latin typeface="+mn-lt"/>
              </a:rPr>
              <a:t>DEAR </a:t>
            </a:r>
            <a:r>
              <a:rPr lang="en-GB" sz="2000" dirty="0">
                <a:solidFill>
                  <a:schemeClr val="accent5"/>
                </a:solidFill>
                <a:latin typeface="+mn-lt"/>
              </a:rPr>
              <a:t>SIR</a:t>
            </a:r>
            <a:r>
              <a:rPr lang="en-GB" sz="2000" dirty="0" smtClean="0">
                <a:solidFill>
                  <a:schemeClr val="accent5"/>
                </a:solidFill>
                <a:latin typeface="+mn-lt"/>
              </a:rPr>
              <a:t>, — The </a:t>
            </a:r>
            <a:r>
              <a:rPr lang="en-GB" sz="2000" dirty="0">
                <a:solidFill>
                  <a:schemeClr val="accent5"/>
                </a:solidFill>
                <a:latin typeface="+mn-lt"/>
              </a:rPr>
              <a:t>sledge-party which you have charge of consists of yourself, Douglas Mawson and Alistair Mackay</a:t>
            </a:r>
            <a:r>
              <a:rPr lang="en-GB" sz="2000" dirty="0" smtClean="0">
                <a:solidFill>
                  <a:schemeClr val="accent5"/>
                </a:solidFill>
                <a:latin typeface="+mn-lt"/>
              </a:rPr>
              <a:t>.</a:t>
            </a:r>
            <a:br>
              <a:rPr lang="en-GB" sz="2000" dirty="0" smtClean="0">
                <a:solidFill>
                  <a:schemeClr val="accent5"/>
                </a:solidFill>
                <a:latin typeface="+mn-lt"/>
              </a:rPr>
            </a:br>
            <a:r>
              <a:rPr lang="en-GB" sz="2000" dirty="0">
                <a:solidFill>
                  <a:schemeClr val="accent5"/>
                </a:solidFill>
                <a:latin typeface="+mn-lt"/>
              </a:rPr>
              <a:t/>
            </a:r>
            <a:br>
              <a:rPr lang="en-GB" sz="2000" dirty="0">
                <a:solidFill>
                  <a:schemeClr val="accent5"/>
                </a:solidFill>
                <a:latin typeface="+mn-lt"/>
              </a:rPr>
            </a:br>
            <a:r>
              <a:rPr lang="en-GB" sz="2000" dirty="0" smtClean="0">
                <a:solidFill>
                  <a:schemeClr val="accent5"/>
                </a:solidFill>
                <a:latin typeface="+mn-lt"/>
              </a:rPr>
              <a:t>You </a:t>
            </a:r>
            <a:r>
              <a:rPr lang="en-GB" sz="2000" dirty="0">
                <a:solidFill>
                  <a:schemeClr val="accent5"/>
                </a:solidFill>
                <a:latin typeface="+mn-lt"/>
              </a:rPr>
              <a:t>will leave winter quarters on or about October 1, 1908. The main objects of your journey are to be as follows</a:t>
            </a:r>
            <a:r>
              <a:rPr lang="en-GB" sz="2000" dirty="0" smtClean="0">
                <a:solidFill>
                  <a:schemeClr val="accent5"/>
                </a:solidFill>
                <a:latin typeface="+mn-lt"/>
              </a:rPr>
              <a:t>:</a:t>
            </a:r>
            <a:br>
              <a:rPr lang="en-GB" sz="2000" dirty="0" smtClean="0">
                <a:solidFill>
                  <a:schemeClr val="accent5"/>
                </a:solidFill>
                <a:latin typeface="+mn-lt"/>
              </a:rPr>
            </a:br>
            <a:r>
              <a:rPr lang="en-GB" sz="2000" dirty="0">
                <a:solidFill>
                  <a:schemeClr val="accent5"/>
                </a:solidFill>
                <a:latin typeface="+mn-lt"/>
              </a:rPr>
              <a:t/>
            </a:r>
            <a:br>
              <a:rPr lang="en-GB" sz="2000" dirty="0">
                <a:solidFill>
                  <a:schemeClr val="accent5"/>
                </a:solidFill>
                <a:latin typeface="+mn-lt"/>
              </a:rPr>
            </a:br>
            <a:r>
              <a:rPr lang="en-GB" sz="2000" dirty="0" smtClean="0">
                <a:solidFill>
                  <a:schemeClr val="accent5"/>
                </a:solidFill>
                <a:latin typeface="+mn-lt"/>
              </a:rPr>
              <a:t>(</a:t>
            </a:r>
            <a:r>
              <a:rPr lang="en-GB" sz="2000" dirty="0">
                <a:solidFill>
                  <a:schemeClr val="accent5"/>
                </a:solidFill>
                <a:latin typeface="+mn-lt"/>
              </a:rPr>
              <a:t>1) To take magnetic observations at every suitable point with a view of determining the dip and the position of the Magnetic Pole. If time permits, and your equipment and supplies are sufficient, you will try and reach the Magnetic Pole</a:t>
            </a:r>
            <a:r>
              <a:rPr lang="en-GB" sz="2000" dirty="0" smtClean="0">
                <a:solidFill>
                  <a:schemeClr val="accent5"/>
                </a:solidFill>
                <a:latin typeface="+mn-lt"/>
              </a:rPr>
              <a:t>.</a:t>
            </a:r>
            <a:endParaRPr lang="en-GB" sz="2000" dirty="0">
              <a:solidFill>
                <a:schemeClr val="accent5"/>
              </a:solidFill>
              <a:latin typeface="+mn-lt"/>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36214" y="-18107"/>
            <a:ext cx="4970353" cy="6844420"/>
          </a:xfrm>
        </p:spPr>
      </p:pic>
      <p:sp>
        <p:nvSpPr>
          <p:cNvPr id="5" name="TextBox 4"/>
          <p:cNvSpPr txBox="1"/>
          <p:nvPr/>
        </p:nvSpPr>
        <p:spPr>
          <a:xfrm>
            <a:off x="3250194" y="5296277"/>
            <a:ext cx="1068309" cy="523220"/>
          </a:xfrm>
          <a:prstGeom prst="rect">
            <a:avLst/>
          </a:prstGeom>
          <a:noFill/>
        </p:spPr>
        <p:txBody>
          <a:bodyPr wrap="square" rtlCol="0">
            <a:spAutoFit/>
          </a:bodyPr>
          <a:lstStyle/>
          <a:p>
            <a:r>
              <a:rPr lang="en-GB" sz="2800" b="1" dirty="0" smtClean="0">
                <a:solidFill>
                  <a:srgbClr val="C00000"/>
                </a:solidFill>
              </a:rPr>
              <a:t>*</a:t>
            </a:r>
            <a:r>
              <a:rPr lang="en-GB" b="1" dirty="0" smtClean="0">
                <a:solidFill>
                  <a:srgbClr val="C00000"/>
                </a:solidFill>
              </a:rPr>
              <a:t>  </a:t>
            </a:r>
            <a:r>
              <a:rPr lang="en-GB" dirty="0" smtClean="0">
                <a:solidFill>
                  <a:srgbClr val="C00000"/>
                </a:solidFill>
              </a:rPr>
              <a:t>Start</a:t>
            </a:r>
            <a:endParaRPr lang="en-GB" dirty="0">
              <a:solidFill>
                <a:srgbClr val="C00000"/>
              </a:solidFill>
            </a:endParaRPr>
          </a:p>
        </p:txBody>
      </p:sp>
      <p:sp>
        <p:nvSpPr>
          <p:cNvPr id="6" name="TextBox 5"/>
          <p:cNvSpPr txBox="1"/>
          <p:nvPr/>
        </p:nvSpPr>
        <p:spPr>
          <a:xfrm>
            <a:off x="271604" y="211215"/>
            <a:ext cx="1330859" cy="1077218"/>
          </a:xfrm>
          <a:prstGeom prst="rect">
            <a:avLst/>
          </a:prstGeom>
          <a:noFill/>
        </p:spPr>
        <p:txBody>
          <a:bodyPr wrap="square" rtlCol="0">
            <a:spAutoFit/>
          </a:bodyPr>
          <a:lstStyle/>
          <a:p>
            <a:r>
              <a:rPr lang="en-GB" sz="2800" b="1" dirty="0" smtClean="0">
                <a:solidFill>
                  <a:srgbClr val="C00000"/>
                </a:solidFill>
              </a:rPr>
              <a:t>*</a:t>
            </a:r>
            <a:r>
              <a:rPr lang="en-GB" b="1" dirty="0" smtClean="0">
                <a:solidFill>
                  <a:srgbClr val="C00000"/>
                </a:solidFill>
              </a:rPr>
              <a:t> </a:t>
            </a:r>
            <a:r>
              <a:rPr lang="en-GB" dirty="0" smtClean="0">
                <a:solidFill>
                  <a:srgbClr val="C00000"/>
                </a:solidFill>
              </a:rPr>
              <a:t>Magnetic</a:t>
            </a:r>
          </a:p>
          <a:p>
            <a:r>
              <a:rPr lang="en-GB" dirty="0" smtClean="0">
                <a:solidFill>
                  <a:srgbClr val="C00000"/>
                </a:solidFill>
              </a:rPr>
              <a:t>    South</a:t>
            </a:r>
          </a:p>
          <a:p>
            <a:r>
              <a:rPr lang="en-GB" dirty="0" smtClean="0">
                <a:solidFill>
                  <a:srgbClr val="C00000"/>
                </a:solidFill>
              </a:rPr>
              <a:t>    Pole</a:t>
            </a:r>
            <a:endParaRPr lang="en-GB" dirty="0">
              <a:solidFill>
                <a:srgbClr val="C00000"/>
              </a:solidFill>
            </a:endParaRPr>
          </a:p>
        </p:txBody>
      </p:sp>
      <p:sp>
        <p:nvSpPr>
          <p:cNvPr id="7" name="TextBox 6"/>
          <p:cNvSpPr txBox="1"/>
          <p:nvPr/>
        </p:nvSpPr>
        <p:spPr>
          <a:xfrm>
            <a:off x="2761306" y="2865494"/>
            <a:ext cx="1186005" cy="1077218"/>
          </a:xfrm>
          <a:prstGeom prst="rect">
            <a:avLst/>
          </a:prstGeom>
          <a:noFill/>
        </p:spPr>
        <p:txBody>
          <a:bodyPr wrap="square" rtlCol="0">
            <a:spAutoFit/>
          </a:bodyPr>
          <a:lstStyle/>
          <a:p>
            <a:r>
              <a:rPr lang="en-GB" sz="2800" dirty="0" smtClean="0">
                <a:solidFill>
                  <a:srgbClr val="C00000"/>
                </a:solidFill>
              </a:rPr>
              <a:t>*</a:t>
            </a:r>
            <a:r>
              <a:rPr lang="en-GB" dirty="0" smtClean="0">
                <a:solidFill>
                  <a:srgbClr val="C00000"/>
                </a:solidFill>
              </a:rPr>
              <a:t> Met the</a:t>
            </a:r>
            <a:br>
              <a:rPr lang="en-GB" dirty="0" smtClean="0">
                <a:solidFill>
                  <a:srgbClr val="C00000"/>
                </a:solidFill>
              </a:rPr>
            </a:br>
            <a:r>
              <a:rPr lang="en-GB" dirty="0" smtClean="0">
                <a:solidFill>
                  <a:srgbClr val="C00000"/>
                </a:solidFill>
              </a:rPr>
              <a:t>    Nimrod</a:t>
            </a:r>
            <a:br>
              <a:rPr lang="en-GB" dirty="0" smtClean="0">
                <a:solidFill>
                  <a:srgbClr val="C00000"/>
                </a:solidFill>
              </a:rPr>
            </a:br>
            <a:r>
              <a:rPr lang="en-GB" dirty="0" smtClean="0">
                <a:solidFill>
                  <a:srgbClr val="C00000"/>
                </a:solidFill>
              </a:rPr>
              <a:t>     here</a:t>
            </a:r>
            <a:endParaRPr lang="en-GB" dirty="0">
              <a:solidFill>
                <a:srgbClr val="C00000"/>
              </a:solidFill>
            </a:endParaRPr>
          </a:p>
        </p:txBody>
      </p:sp>
    </p:spTree>
    <p:extLst>
      <p:ext uri="{BB962C8B-B14F-4D97-AF65-F5344CB8AC3E}">
        <p14:creationId xmlns:p14="http://schemas.microsoft.com/office/powerpoint/2010/main" val="721797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7931" y="0"/>
            <a:ext cx="5134069" cy="6744832"/>
          </a:xfrm>
        </p:spPr>
        <p:txBody>
          <a:bodyPr>
            <a:noAutofit/>
          </a:bodyPr>
          <a:lstStyle/>
          <a:p>
            <a:r>
              <a:rPr lang="en-GB" sz="2400" b="1" i="1" dirty="0">
                <a:latin typeface="+mn-lt"/>
              </a:rPr>
              <a:t>October 17</a:t>
            </a:r>
            <a:r>
              <a:rPr lang="en-GB" sz="2400" i="1" dirty="0">
                <a:latin typeface="+mn-lt"/>
              </a:rPr>
              <a:t> - </a:t>
            </a:r>
            <a:r>
              <a:rPr lang="en-GB" sz="2400" dirty="0">
                <a:latin typeface="+mn-lt"/>
              </a:rPr>
              <a:t>The day being </a:t>
            </a:r>
            <a:r>
              <a:rPr lang="en-GB" sz="2400" dirty="0" smtClean="0">
                <a:latin typeface="+mn-lt"/>
              </a:rPr>
              <a:t>calm, clear </a:t>
            </a:r>
            <a:r>
              <a:rPr lang="en-GB" sz="2400" dirty="0">
                <a:latin typeface="+mn-lt"/>
              </a:rPr>
              <a:t>and free from </a:t>
            </a:r>
            <a:r>
              <a:rPr lang="en-GB" sz="2400" dirty="0" smtClean="0">
                <a:latin typeface="+mn-lt"/>
              </a:rPr>
              <a:t>falling or drifting </a:t>
            </a:r>
            <a:r>
              <a:rPr lang="en-GB" sz="2400" dirty="0">
                <a:latin typeface="+mn-lt"/>
              </a:rPr>
              <a:t>snow, </a:t>
            </a:r>
            <a:r>
              <a:rPr lang="en-GB" sz="2400" dirty="0" smtClean="0">
                <a:latin typeface="+mn-lt"/>
              </a:rPr>
              <a:t>for </a:t>
            </a:r>
            <a:r>
              <a:rPr lang="en-GB" sz="2400" dirty="0">
                <a:latin typeface="+mn-lt"/>
              </a:rPr>
              <a:t>the first time, </a:t>
            </a:r>
            <a:r>
              <a:rPr lang="en-GB" sz="2400" dirty="0" smtClean="0">
                <a:latin typeface="+mn-lt"/>
              </a:rPr>
              <a:t>we turned </a:t>
            </a:r>
            <a:r>
              <a:rPr lang="en-GB" sz="2400" dirty="0">
                <a:latin typeface="+mn-lt"/>
              </a:rPr>
              <a:t>our </a:t>
            </a:r>
            <a:r>
              <a:rPr lang="en-GB" sz="2400" dirty="0" smtClean="0">
                <a:latin typeface="+mn-lt"/>
              </a:rPr>
              <a:t>sleeping-bag* </a:t>
            </a:r>
            <a:r>
              <a:rPr lang="en-GB" sz="2400" dirty="0">
                <a:latin typeface="+mn-lt"/>
              </a:rPr>
              <a:t>inside out </a:t>
            </a:r>
            <a:r>
              <a:rPr lang="en-GB" sz="2400" dirty="0" smtClean="0">
                <a:latin typeface="+mn-lt"/>
              </a:rPr>
              <a:t>to air it </a:t>
            </a:r>
            <a:r>
              <a:rPr lang="en-GB" sz="2400" dirty="0">
                <a:latin typeface="+mn-lt"/>
              </a:rPr>
              <a:t>in the sun. </a:t>
            </a:r>
            <a:r>
              <a:rPr lang="en-GB" sz="2400" dirty="0" smtClean="0">
                <a:latin typeface="+mn-lt"/>
              </a:rPr>
              <a:t>The </a:t>
            </a:r>
            <a:r>
              <a:rPr lang="en-GB" sz="2400" dirty="0">
                <a:latin typeface="+mn-lt"/>
              </a:rPr>
              <a:t>reindeer fur inside the bag had become much encrusted with ice, chiefly the result of the freezing of our breath</a:t>
            </a:r>
            <a:r>
              <a:rPr lang="en-GB" sz="2400" dirty="0" smtClean="0">
                <a:latin typeface="+mn-lt"/>
              </a:rPr>
              <a:t>.</a:t>
            </a:r>
            <a:br>
              <a:rPr lang="en-GB" sz="2400" dirty="0" smtClean="0">
                <a:latin typeface="+mn-lt"/>
              </a:rPr>
            </a:br>
            <a:r>
              <a:rPr lang="en-GB" sz="2400" dirty="0">
                <a:latin typeface="+mn-lt"/>
              </a:rPr>
              <a:t/>
            </a:r>
            <a:br>
              <a:rPr lang="en-GB" sz="2400" dirty="0">
                <a:latin typeface="+mn-lt"/>
              </a:rPr>
            </a:br>
            <a:r>
              <a:rPr lang="en-GB" sz="2400" dirty="0" smtClean="0">
                <a:latin typeface="+mn-lt"/>
              </a:rPr>
              <a:t>The </a:t>
            </a:r>
            <a:r>
              <a:rPr lang="en-GB" sz="2400" dirty="0">
                <a:latin typeface="+mn-lt"/>
              </a:rPr>
              <a:t>wind was now sufficiently strong to </a:t>
            </a:r>
            <a:r>
              <a:rPr lang="en-GB" sz="2400" dirty="0" smtClean="0">
                <a:latin typeface="+mn-lt"/>
              </a:rPr>
              <a:t> pull </a:t>
            </a:r>
            <a:r>
              <a:rPr lang="en-GB" sz="2400" dirty="0">
                <a:latin typeface="+mn-lt"/>
              </a:rPr>
              <a:t>both sledges </a:t>
            </a:r>
            <a:r>
              <a:rPr lang="en-GB" sz="2400" dirty="0" smtClean="0">
                <a:latin typeface="+mn-lt"/>
              </a:rPr>
              <a:t>together by sail.</a:t>
            </a:r>
            <a:br>
              <a:rPr lang="en-GB" sz="2400" dirty="0" smtClean="0">
                <a:latin typeface="+mn-lt"/>
              </a:rPr>
            </a:br>
            <a:r>
              <a:rPr lang="en-GB" sz="2400" dirty="0">
                <a:latin typeface="+mn-lt"/>
              </a:rPr>
              <a:t/>
            </a:r>
            <a:br>
              <a:rPr lang="en-GB" sz="2400" dirty="0">
                <a:latin typeface="+mn-lt"/>
              </a:rPr>
            </a:br>
            <a:r>
              <a:rPr lang="en-GB" sz="2400" dirty="0">
                <a:latin typeface="+mn-lt"/>
              </a:rPr>
              <a:t>That night I experienced a rather bad attack of snow-blindness, through neglecting to wear my snow goggles regularly</a:t>
            </a:r>
            <a:r>
              <a:rPr lang="en-GB" sz="2400" dirty="0" smtClean="0">
                <a:latin typeface="+mn-lt"/>
              </a:rPr>
              <a:t>.</a:t>
            </a:r>
            <a:br>
              <a:rPr lang="en-GB" sz="2400" dirty="0" smtClean="0">
                <a:latin typeface="+mn-lt"/>
              </a:rPr>
            </a:br>
            <a:r>
              <a:rPr lang="en-GB" sz="2400" dirty="0">
                <a:latin typeface="+mn-lt"/>
              </a:rPr>
              <a:t/>
            </a:r>
            <a:br>
              <a:rPr lang="en-GB" sz="2400" dirty="0">
                <a:latin typeface="+mn-lt"/>
              </a:rPr>
            </a:br>
            <a:r>
              <a:rPr lang="en-GB" sz="2000" dirty="0" smtClean="0">
                <a:latin typeface="+mn-lt"/>
              </a:rPr>
              <a:t>*note – just 1 big sleeping bag</a:t>
            </a:r>
            <a:endParaRPr lang="en-GB" sz="2000"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35140" cy="6858000"/>
          </a:xfrm>
          <a:prstGeom prst="rect">
            <a:avLst/>
          </a:prstGeom>
        </p:spPr>
      </p:pic>
    </p:spTree>
    <p:extLst>
      <p:ext uri="{BB962C8B-B14F-4D97-AF65-F5344CB8AC3E}">
        <p14:creationId xmlns:p14="http://schemas.microsoft.com/office/powerpoint/2010/main" val="2878200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62" y="108643"/>
            <a:ext cx="5523368" cy="6749357"/>
          </a:xfrm>
        </p:spPr>
        <p:txBody>
          <a:bodyPr>
            <a:normAutofit fontScale="90000"/>
          </a:bodyPr>
          <a:lstStyle/>
          <a:p>
            <a:r>
              <a:rPr lang="en-GB" sz="2700" b="1" i="1" dirty="0">
                <a:latin typeface="+mn-lt"/>
              </a:rPr>
              <a:t>November 1</a:t>
            </a:r>
            <a:r>
              <a:rPr lang="en-GB" sz="2700" dirty="0">
                <a:latin typeface="+mn-lt"/>
              </a:rPr>
              <a:t> - </a:t>
            </a:r>
            <a:r>
              <a:rPr lang="en-GB" sz="2700" dirty="0" smtClean="0">
                <a:latin typeface="+mn-lt"/>
              </a:rPr>
              <a:t>...breakfast was ordinary </a:t>
            </a:r>
            <a:r>
              <a:rPr lang="en-GB" sz="2700" dirty="0" err="1">
                <a:latin typeface="+mn-lt"/>
              </a:rPr>
              <a:t>hoosh</a:t>
            </a:r>
            <a:r>
              <a:rPr lang="en-GB" sz="2700" dirty="0">
                <a:latin typeface="+mn-lt"/>
              </a:rPr>
              <a:t> and seal meat. After </a:t>
            </a:r>
            <a:r>
              <a:rPr lang="en-GB" sz="2700" dirty="0" smtClean="0">
                <a:latin typeface="+mn-lt"/>
              </a:rPr>
              <a:t>discussion </a:t>
            </a:r>
            <a:r>
              <a:rPr lang="en-GB" sz="2700" dirty="0">
                <a:latin typeface="+mn-lt"/>
              </a:rPr>
              <a:t>we decided that our only hope of reaching the Magnetic Pole </a:t>
            </a:r>
            <a:r>
              <a:rPr lang="en-GB" sz="2700" dirty="0" smtClean="0">
                <a:latin typeface="+mn-lt"/>
              </a:rPr>
              <a:t>was to travel </a:t>
            </a:r>
            <a:r>
              <a:rPr lang="en-GB" sz="2700" dirty="0">
                <a:latin typeface="+mn-lt"/>
              </a:rPr>
              <a:t>on half rations from our present camp to the </a:t>
            </a:r>
            <a:r>
              <a:rPr lang="en-GB" sz="2700" dirty="0" err="1" smtClean="0">
                <a:latin typeface="+mn-lt"/>
              </a:rPr>
              <a:t>Drygalski</a:t>
            </a:r>
            <a:r>
              <a:rPr lang="en-GB" sz="2700" dirty="0" smtClean="0">
                <a:latin typeface="+mn-lt"/>
              </a:rPr>
              <a:t> Glacier. Mawson emphasized </a:t>
            </a:r>
            <a:r>
              <a:rPr lang="en-GB" sz="2700" dirty="0">
                <a:latin typeface="+mn-lt"/>
              </a:rPr>
              <a:t>that we must </a:t>
            </a:r>
            <a:r>
              <a:rPr lang="en-GB" sz="2700" dirty="0" smtClean="0">
                <a:latin typeface="+mn-lt"/>
              </a:rPr>
              <a:t>keep six </a:t>
            </a:r>
            <a:r>
              <a:rPr lang="en-GB" sz="2700" dirty="0">
                <a:latin typeface="+mn-lt"/>
              </a:rPr>
              <a:t>weeks of full rations for our inland journey to and from the Pole. </a:t>
            </a:r>
            <a:r>
              <a:rPr lang="en-GB" sz="2700" dirty="0" smtClean="0">
                <a:latin typeface="+mn-lt"/>
              </a:rPr>
              <a:t>We would be on half rations for about a hundred miles.</a:t>
            </a:r>
            <a:br>
              <a:rPr lang="en-GB" sz="2700" dirty="0" smtClean="0">
                <a:latin typeface="+mn-lt"/>
              </a:rPr>
            </a:br>
            <a:r>
              <a:rPr lang="en-GB" sz="2700" dirty="0">
                <a:latin typeface="+mn-lt"/>
              </a:rPr>
              <a:t/>
            </a:r>
            <a:br>
              <a:rPr lang="en-GB" sz="2700" dirty="0">
                <a:latin typeface="+mn-lt"/>
              </a:rPr>
            </a:br>
            <a:r>
              <a:rPr lang="en-GB" sz="2700" dirty="0">
                <a:latin typeface="+mn-lt"/>
              </a:rPr>
              <a:t>We knew that there was </a:t>
            </a:r>
            <a:r>
              <a:rPr lang="en-GB" sz="2700" dirty="0" smtClean="0">
                <a:latin typeface="+mn-lt"/>
              </a:rPr>
              <a:t>some </a:t>
            </a:r>
            <a:r>
              <a:rPr lang="en-GB" sz="2700" dirty="0">
                <a:latin typeface="+mn-lt"/>
              </a:rPr>
              <a:t>danger in </a:t>
            </a:r>
            <a:r>
              <a:rPr lang="en-GB" sz="2700" dirty="0" smtClean="0">
                <a:latin typeface="+mn-lt"/>
              </a:rPr>
              <a:t>this, </a:t>
            </a:r>
            <a:r>
              <a:rPr lang="en-GB" sz="2700" dirty="0">
                <a:latin typeface="+mn-lt"/>
              </a:rPr>
              <a:t>but we felt </a:t>
            </a:r>
            <a:r>
              <a:rPr lang="en-GB" sz="2700" dirty="0" smtClean="0">
                <a:latin typeface="+mn-lt"/>
              </a:rPr>
              <a:t>we </a:t>
            </a:r>
            <a:r>
              <a:rPr lang="en-GB" sz="2700" dirty="0">
                <a:latin typeface="+mn-lt"/>
              </a:rPr>
              <a:t>had got </a:t>
            </a:r>
            <a:r>
              <a:rPr lang="en-GB" sz="2700" dirty="0" smtClean="0">
                <a:latin typeface="+mn-lt"/>
              </a:rPr>
              <a:t>so far </a:t>
            </a:r>
            <a:r>
              <a:rPr lang="en-GB" sz="2700" dirty="0">
                <a:latin typeface="+mn-lt"/>
              </a:rPr>
              <a:t>with the work </a:t>
            </a:r>
            <a:r>
              <a:rPr lang="en-GB" sz="2700" dirty="0" smtClean="0">
                <a:latin typeface="+mn-lt"/>
              </a:rPr>
              <a:t>entrusted to </a:t>
            </a:r>
            <a:r>
              <a:rPr lang="en-GB" sz="2700" dirty="0">
                <a:latin typeface="+mn-lt"/>
              </a:rPr>
              <a:t>us by </a:t>
            </a:r>
            <a:r>
              <a:rPr lang="en-GB" sz="2700" dirty="0" smtClean="0">
                <a:latin typeface="+mn-lt"/>
              </a:rPr>
              <a:t>Shackleton, </a:t>
            </a:r>
            <a:r>
              <a:rPr lang="en-GB" sz="2700" dirty="0">
                <a:latin typeface="+mn-lt"/>
              </a:rPr>
              <a:t>that we could not honourably </a:t>
            </a:r>
            <a:r>
              <a:rPr lang="en-GB" sz="2700" dirty="0" smtClean="0">
                <a:latin typeface="+mn-lt"/>
              </a:rPr>
              <a:t>turn </a:t>
            </a:r>
            <a:r>
              <a:rPr lang="en-GB" sz="2700" dirty="0">
                <a:latin typeface="+mn-lt"/>
              </a:rPr>
              <a:t>back. </a:t>
            </a:r>
            <a:r>
              <a:rPr lang="en-GB" sz="2700" dirty="0" smtClean="0">
                <a:latin typeface="+mn-lt"/>
              </a:rPr>
              <a:t>We </a:t>
            </a:r>
            <a:r>
              <a:rPr lang="en-GB" sz="2700" dirty="0">
                <a:latin typeface="+mn-lt"/>
              </a:rPr>
              <a:t>each wrote farewell letters to those who were nearest and </a:t>
            </a:r>
            <a:r>
              <a:rPr lang="en-GB" sz="2700" dirty="0" smtClean="0">
                <a:latin typeface="+mn-lt"/>
              </a:rPr>
              <a:t>dearest. The </a:t>
            </a:r>
            <a:r>
              <a:rPr lang="en-GB" sz="2700" dirty="0">
                <a:latin typeface="+mn-lt"/>
              </a:rPr>
              <a:t>following morning</a:t>
            </a:r>
            <a:r>
              <a:rPr lang="en-GB" sz="2700" dirty="0" smtClean="0">
                <a:latin typeface="+mn-lt"/>
              </a:rPr>
              <a:t>, </a:t>
            </a:r>
            <a:r>
              <a:rPr lang="en-GB" sz="2700" dirty="0">
                <a:latin typeface="+mn-lt"/>
              </a:rPr>
              <a:t>we were up at 4.30 a.m. </a:t>
            </a:r>
            <a:r>
              <a:rPr lang="en-GB" sz="2700" dirty="0" smtClean="0">
                <a:latin typeface="+mn-lt"/>
              </a:rPr>
              <a:t>We left the </a:t>
            </a:r>
            <a:r>
              <a:rPr lang="en-GB" sz="2700" dirty="0">
                <a:latin typeface="+mn-lt"/>
              </a:rPr>
              <a:t>letters </a:t>
            </a:r>
            <a:r>
              <a:rPr lang="en-GB" sz="2700" dirty="0" smtClean="0">
                <a:latin typeface="+mn-lt"/>
              </a:rPr>
              <a:t>at a cairn in case we did not return.</a:t>
            </a:r>
            <a:r>
              <a:rPr lang="en-GB" sz="2000" dirty="0"/>
              <a:t/>
            </a:r>
            <a:br>
              <a:rPr lang="en-GB" sz="2000" dirty="0"/>
            </a:br>
            <a:endParaRPr lang="en-GB" sz="2000" dirty="0">
              <a:latin typeface="+mn-lt"/>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604095" y="887239"/>
            <a:ext cx="6587905" cy="4354716"/>
          </a:xfrm>
          <a:prstGeom prst="rect">
            <a:avLst/>
          </a:prstGeom>
        </p:spPr>
      </p:pic>
    </p:spTree>
    <p:extLst>
      <p:ext uri="{BB962C8B-B14F-4D97-AF65-F5344CB8AC3E}">
        <p14:creationId xmlns:p14="http://schemas.microsoft.com/office/powerpoint/2010/main" val="4294004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8696" y="147842"/>
            <a:ext cx="4464113" cy="2758320"/>
          </a:xfrm>
        </p:spPr>
        <p:txBody>
          <a:bodyPr>
            <a:noAutofit/>
          </a:bodyPr>
          <a:lstStyle/>
          <a:p>
            <a:r>
              <a:rPr lang="en-GB" sz="2400" b="1" i="1" dirty="0">
                <a:latin typeface="+mn-lt"/>
              </a:rPr>
              <a:t>December 5-6</a:t>
            </a:r>
            <a:r>
              <a:rPr lang="en-GB" sz="2400" dirty="0">
                <a:latin typeface="+mn-lt"/>
              </a:rPr>
              <a:t> - Soon after midnight, we left our camp on the south side of the </a:t>
            </a:r>
            <a:r>
              <a:rPr lang="en-GB" sz="2400" dirty="0" err="1">
                <a:latin typeface="+mn-lt"/>
              </a:rPr>
              <a:t>Drygalski</a:t>
            </a:r>
            <a:r>
              <a:rPr lang="en-GB" sz="2400" dirty="0">
                <a:latin typeface="+mn-lt"/>
              </a:rPr>
              <a:t> </a:t>
            </a:r>
            <a:r>
              <a:rPr lang="en-GB" sz="2400" dirty="0" smtClean="0">
                <a:latin typeface="+mn-lt"/>
              </a:rPr>
              <a:t>Glacier (20 miles across), </a:t>
            </a:r>
            <a:r>
              <a:rPr lang="en-GB" sz="2400" dirty="0">
                <a:latin typeface="+mn-lt"/>
              </a:rPr>
              <a:t>and struck across the high ridges of blue </a:t>
            </a:r>
            <a:r>
              <a:rPr lang="en-GB" sz="2400" dirty="0" smtClean="0">
                <a:latin typeface="+mn-lt"/>
              </a:rPr>
              <a:t>ice.</a:t>
            </a:r>
            <a:endParaRPr lang="en-GB" sz="2400"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26" y="760490"/>
            <a:ext cx="7403886" cy="549545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6112" y="2969536"/>
            <a:ext cx="4745887" cy="3888463"/>
          </a:xfrm>
          <a:prstGeom prst="rect">
            <a:avLst/>
          </a:prstGeom>
        </p:spPr>
      </p:pic>
    </p:spTree>
    <p:extLst>
      <p:ext uri="{BB962C8B-B14F-4D97-AF65-F5344CB8AC3E}">
        <p14:creationId xmlns:p14="http://schemas.microsoft.com/office/powerpoint/2010/main" val="2840656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122" y="72160"/>
            <a:ext cx="11534115" cy="2037297"/>
          </a:xfrm>
        </p:spPr>
        <p:txBody>
          <a:bodyPr>
            <a:noAutofit/>
          </a:bodyPr>
          <a:lstStyle/>
          <a:p>
            <a:pPr algn="l"/>
            <a:r>
              <a:rPr lang="en-GB" sz="2400" b="1" i="1" dirty="0">
                <a:latin typeface="+mn-lt"/>
              </a:rPr>
              <a:t>December 14</a:t>
            </a:r>
            <a:r>
              <a:rPr lang="en-GB" sz="2400" dirty="0">
                <a:latin typeface="+mn-lt"/>
              </a:rPr>
              <a:t> - ... we were still busy preparing for the great trek on the morrow. Mackay was busy cooking Emperor penguin and seal meat for the plateau </a:t>
            </a:r>
            <a:r>
              <a:rPr lang="en-GB" sz="2400" dirty="0" smtClean="0">
                <a:latin typeface="+mn-lt"/>
              </a:rPr>
              <a:t>journey (inland).</a:t>
            </a:r>
            <a:r>
              <a:rPr lang="en-GB" sz="2400" dirty="0">
                <a:latin typeface="+mn-lt"/>
              </a:rPr>
              <a:t/>
            </a:r>
            <a:br>
              <a:rPr lang="en-GB" sz="2400" dirty="0">
                <a:latin typeface="+mn-lt"/>
              </a:rPr>
            </a:br>
            <a:r>
              <a:rPr lang="en-GB" sz="2400" dirty="0">
                <a:latin typeface="+mn-lt"/>
              </a:rPr>
              <a:t/>
            </a:r>
            <a:br>
              <a:rPr lang="en-GB" sz="2400" dirty="0">
                <a:latin typeface="+mn-lt"/>
              </a:rPr>
            </a:br>
            <a:r>
              <a:rPr lang="en-GB" sz="2400" dirty="0">
                <a:latin typeface="+mn-lt"/>
              </a:rPr>
              <a:t>We trudged through soft thawing snow with here and there shallow pools of water on the surface of the ice. </a:t>
            </a:r>
            <a:r>
              <a:rPr lang="en-GB" sz="2400" dirty="0" smtClean="0">
                <a:latin typeface="+mn-lt"/>
              </a:rPr>
              <a:t>This saturated </a:t>
            </a:r>
            <a:r>
              <a:rPr lang="en-GB" sz="2400" dirty="0">
                <a:latin typeface="+mn-lt"/>
              </a:rPr>
              <a:t>our socks, which froze as the temperature fell during </a:t>
            </a:r>
            <a:r>
              <a:rPr lang="en-GB" sz="2400" dirty="0" smtClean="0">
                <a:latin typeface="+mn-lt"/>
              </a:rPr>
              <a:t>the night</a:t>
            </a:r>
            <a:r>
              <a:rPr lang="en-GB" sz="2400" dirty="0">
                <a:latin typeface="+mn-lt"/>
              </a:rPr>
              <a: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21137" y="1765426"/>
            <a:ext cx="8116778" cy="5092574"/>
          </a:xfrm>
          <a:prstGeom prst="rect">
            <a:avLst/>
          </a:prstGeom>
        </p:spPr>
      </p:pic>
    </p:spTree>
    <p:extLst>
      <p:ext uri="{BB962C8B-B14F-4D97-AF65-F5344CB8AC3E}">
        <p14:creationId xmlns:p14="http://schemas.microsoft.com/office/powerpoint/2010/main" val="342215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9766" y="66359"/>
            <a:ext cx="4442234" cy="6298227"/>
          </a:xfrm>
        </p:spPr>
        <p:txBody>
          <a:bodyPr>
            <a:noAutofit/>
          </a:bodyPr>
          <a:lstStyle/>
          <a:p>
            <a:r>
              <a:rPr lang="en-GB" sz="2400" b="1" i="1" dirty="0">
                <a:latin typeface="+mn-lt"/>
              </a:rPr>
              <a:t>January 16</a:t>
            </a:r>
            <a:r>
              <a:rPr lang="en-GB" sz="2400" dirty="0">
                <a:latin typeface="+mn-lt"/>
              </a:rPr>
              <a:t> - </a:t>
            </a:r>
            <a:r>
              <a:rPr lang="en-GB" sz="2400" dirty="0" smtClean="0">
                <a:latin typeface="+mn-lt"/>
              </a:rPr>
              <a:t>Up about </a:t>
            </a:r>
            <a:r>
              <a:rPr lang="en-GB" sz="2400" dirty="0">
                <a:latin typeface="+mn-lt"/>
              </a:rPr>
              <a:t>6 a.m</a:t>
            </a:r>
            <a:r>
              <a:rPr lang="en-GB" sz="2400" dirty="0" smtClean="0">
                <a:latin typeface="+mn-lt"/>
              </a:rPr>
              <a:t>., </a:t>
            </a:r>
            <a:r>
              <a:rPr lang="en-GB" sz="2400" dirty="0">
                <a:latin typeface="+mn-lt"/>
              </a:rPr>
              <a:t>after breakfast we pulled on our sledge for two </a:t>
            </a:r>
            <a:r>
              <a:rPr lang="en-GB" sz="2400" dirty="0" smtClean="0">
                <a:latin typeface="+mn-lt"/>
              </a:rPr>
              <a:t>miles and </a:t>
            </a:r>
            <a:r>
              <a:rPr lang="en-GB" sz="2400" dirty="0" err="1" smtClean="0">
                <a:latin typeface="+mn-lt"/>
              </a:rPr>
              <a:t>depoted</a:t>
            </a:r>
            <a:r>
              <a:rPr lang="en-GB" sz="2400" dirty="0" smtClean="0">
                <a:latin typeface="+mn-lt"/>
              </a:rPr>
              <a:t> </a:t>
            </a:r>
            <a:r>
              <a:rPr lang="en-GB" sz="2400" dirty="0">
                <a:latin typeface="+mn-lt"/>
              </a:rPr>
              <a:t>all our heavy gear and </a:t>
            </a:r>
            <a:r>
              <a:rPr lang="en-GB" sz="2400" dirty="0" smtClean="0">
                <a:latin typeface="+mn-lt"/>
              </a:rPr>
              <a:t>equipment.</a:t>
            </a:r>
            <a:br>
              <a:rPr lang="en-GB" sz="2400" dirty="0" smtClean="0">
                <a:latin typeface="+mn-lt"/>
              </a:rPr>
            </a:br>
            <a:r>
              <a:rPr lang="en-GB" sz="2400" dirty="0">
                <a:latin typeface="+mn-lt"/>
              </a:rPr>
              <a:t/>
            </a:r>
            <a:br>
              <a:rPr lang="en-GB" sz="2400" dirty="0">
                <a:latin typeface="+mn-lt"/>
              </a:rPr>
            </a:br>
            <a:r>
              <a:rPr lang="en-GB" sz="2400" dirty="0">
                <a:latin typeface="+mn-lt"/>
              </a:rPr>
              <a:t> .... We </a:t>
            </a:r>
            <a:r>
              <a:rPr lang="en-GB" sz="2400" dirty="0" smtClean="0">
                <a:latin typeface="+mn-lt"/>
              </a:rPr>
              <a:t>walked </a:t>
            </a:r>
            <a:r>
              <a:rPr lang="en-GB" sz="2400" dirty="0">
                <a:latin typeface="+mn-lt"/>
              </a:rPr>
              <a:t>five miles in the direction of the Magnetic </a:t>
            </a:r>
            <a:r>
              <a:rPr lang="en-GB" sz="2400" dirty="0" smtClean="0">
                <a:latin typeface="+mn-lt"/>
              </a:rPr>
              <a:t>Pole, to the position </a:t>
            </a:r>
            <a:r>
              <a:rPr lang="en-GB" sz="2400" dirty="0">
                <a:latin typeface="+mn-lt"/>
              </a:rPr>
              <a:t>calculated </a:t>
            </a:r>
            <a:r>
              <a:rPr lang="en-GB" sz="2400" dirty="0" smtClean="0">
                <a:latin typeface="+mn-lt"/>
              </a:rPr>
              <a:t>by Mawson. </a:t>
            </a:r>
            <a:r>
              <a:rPr lang="en-GB" sz="2400" dirty="0">
                <a:latin typeface="+mn-lt"/>
              </a:rPr>
              <a:t>Mackay and I fixed up the flag-pole. We </a:t>
            </a:r>
            <a:r>
              <a:rPr lang="en-GB" sz="2400" dirty="0" smtClean="0">
                <a:latin typeface="+mn-lt"/>
              </a:rPr>
              <a:t>bared </a:t>
            </a:r>
            <a:r>
              <a:rPr lang="en-GB" sz="2400" dirty="0">
                <a:latin typeface="+mn-lt"/>
              </a:rPr>
              <a:t>our heads and hoisted the Union Jack at 3.30 p.m</a:t>
            </a:r>
            <a:r>
              <a:rPr lang="en-GB" sz="2400" dirty="0" smtClean="0">
                <a:latin typeface="+mn-lt"/>
              </a:rPr>
              <a:t>.,  following Shackleton's instructions I said, </a:t>
            </a:r>
            <a:r>
              <a:rPr lang="en-GB" sz="2400" dirty="0">
                <a:latin typeface="+mn-lt"/>
              </a:rPr>
              <a:t>"I hereby take possession of this area now containing the Magnetic Pole for the British Empire." </a:t>
            </a:r>
            <a:r>
              <a:rPr lang="en-GB" sz="2400" dirty="0" smtClean="0">
                <a:latin typeface="+mn-lt"/>
              </a:rPr>
              <a:t>I </a:t>
            </a:r>
            <a:r>
              <a:rPr lang="en-GB" sz="2400" dirty="0">
                <a:latin typeface="+mn-lt"/>
              </a:rPr>
              <a:t>fired the trigger of the camera by pulling the string. Then we gave three cheers for his Majesty the King</a:t>
            </a:r>
            <a:r>
              <a:rPr lang="en-GB" sz="2400" dirty="0" smtClean="0">
                <a:latin typeface="+mn-lt"/>
              </a:rPr>
              <a:t>.</a:t>
            </a:r>
            <a:endParaRPr lang="en-GB" sz="2400"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7818"/>
            <a:ext cx="7745228" cy="6056768"/>
          </a:xfrm>
          <a:prstGeom prst="rect">
            <a:avLst/>
          </a:prstGeom>
        </p:spPr>
      </p:pic>
    </p:spTree>
    <p:extLst>
      <p:ext uri="{BB962C8B-B14F-4D97-AF65-F5344CB8AC3E}">
        <p14:creationId xmlns:p14="http://schemas.microsoft.com/office/powerpoint/2010/main" val="704944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TotalTime>
  <Words>708</Words>
  <Application>Microsoft Office PowerPoint</Application>
  <PresentationFormat>Widescreen</PresentationFormat>
  <Paragraphs>22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Travel in Antarctica, A Historical Journey to the Magnetic South Pole, 4 Months in 1908-1909</vt:lpstr>
      <vt:lpstr>For four months from the 5th of October 1908 to the 2nd of February 1909 Edgeworth David, Douglas Mawson and Alistair Mackay made a manhauling journey of 1,260 miles (2,027 km) from their base hut to the South Magnetic Pole and back again as a part of Ernest Shackleton's 1907-09 British Antarctic Expedition. From the 1st week of November this journey took place in 24 hour daylight.</vt:lpstr>
      <vt:lpstr>Early expeditions used "depot laying" as a way of travelling further. A depot was a place where food and fuel were left so that those on the main journey didn't have to carry it all with them. Laying depots and returning to base each time greatly increased the overall travelling needed to allow the main party to travel relatively lightly, typically many more men would be involved in depot laying than went on the main journey.</vt:lpstr>
      <vt:lpstr>The route was west from the expedition base, across seasonal sea ice, north along the coast on seasonal sea ice for ease of travel, then turn inland and head for the Magnetic Pole.  Part of Shackleton’s letter to Professor Edgeworth David setting out his instructions:  DEAR SIR, — The sledge-party which you have charge of consists of yourself, Douglas Mawson and Alistair Mackay.  You will leave winter quarters on or about October 1, 1908. The main objects of your journey are to be as follows:  (1) To take magnetic observations at every suitable point with a view of determining the dip and the position of the Magnetic Pole. If time permits, and your equipment and supplies are sufficient, you will try and reach the Magnetic Pole.</vt:lpstr>
      <vt:lpstr>October 17 - The day being calm, clear and free from falling or drifting snow, for the first time, we turned our sleeping-bag* inside out to air it in the sun. The reindeer fur inside the bag had become much encrusted with ice, chiefly the result of the freezing of our breath.  The wind was now sufficiently strong to  pull both sledges together by sail.  That night I experienced a rather bad attack of snow-blindness, through neglecting to wear my snow goggles regularly.  *note – just 1 big sleeping bag</vt:lpstr>
      <vt:lpstr>November 1 - ...breakfast was ordinary hoosh and seal meat. After discussion we decided that our only hope of reaching the Magnetic Pole was to travel on half rations from our present camp to the Drygalski Glacier. Mawson emphasized that we must keep six weeks of full rations for our inland journey to and from the Pole. We would be on half rations for about a hundred miles.  We knew that there was some danger in this, but we felt we had got so far with the work entrusted to us by Shackleton, that we could not honourably turn back. We each wrote farewell letters to those who were nearest and dearest. The following morning, we were up at 4.30 a.m. We left the letters at a cairn in case we did not return. </vt:lpstr>
      <vt:lpstr>December 5-6 - Soon after midnight, we left our camp on the south side of the Drygalski Glacier (20 miles across), and struck across the high ridges of blue ice.</vt:lpstr>
      <vt:lpstr>December 14 - ... we were still busy preparing for the great trek on the morrow. Mackay was busy cooking Emperor penguin and seal meat for the plateau journey (inland).  We trudged through soft thawing snow with here and there shallow pools of water on the surface of the ice. This saturated our socks, which froze as the temperature fell during the night.</vt:lpstr>
      <vt:lpstr>January 16 - Up about 6 a.m., after breakfast we pulled on our sledge for two miles and depoted all our heavy gear and equipment.   .... We walked five miles in the direction of the Magnetic Pole, to the position calculated by Mawson. Mackay and I fixed up the flag-pole. We bared our heads and hoisted the Union Jack at 3.30 p.m.,  following Shackleton's instructions I said, "I hereby take possession of this area now containing the Magnetic Pole for the British Empire." I fired the trigger of the camera by pulling the string. Then we gave three cheers for his Majesty the King.</vt:lpstr>
      <vt:lpstr>January 28 - A blizzard was blowing, and after breakfast we had much difficulty in the cold wind in getting up the mast and sail. Mackay, who usually did the greater part of this work, got his hands rather badly frost-bitten before our preparations were completed.  January 30 - We found that, owing to the alternate thawing and freezing of the snow at our depot, our ski-boots were almost filled with solid ice. The work of chipping out this ice proved a slow and tedious job, and we did not get started until about 11 a.m.</vt:lpstr>
      <vt:lpstr>February 3 - Mawson spoke first, roaring out, "A gun from the ship!" and dived for the tent door...  A sudden shout from Mackay called me back to earth, "Mawson's fallen into a deep crevasse. Look out, it's just in front of you!“  ... Mackay shouted to those on board, "Mawson has fallen down a crevasse, and we got to the Magnetic Pole.“  The crevasse was bridged with a suitable piece of sawn timber, and Davis (first officer of the ship, Nimrod), promptly had himself lowered down the crevasse. He transferred the rope to Mawson, and with a long pull and a strong pull and a pull altogether, the company of the Nimrod soon had Mawson safe on top, with just  a slightly bruised back. The rope was cast free from Mawson, and let down again for Davis, and presently he, too, was safely on top.</vt:lpstr>
      <vt:lpstr>February 3 (cont) - We heard of the narrow escape of Armytage, Priestley and Brocklehurst, when they were being carried out to sea, with only two days' provisions, on a small ice-floe surrounded by Killer whales;  and how, just after the momentary grounding of the floe, they were all just able to leap ashore at a spot where they were picked up later by the Nimrod.  Pleasantly the buzz of our friends' voices blended itself with the gentle fizzing of steam from the Nimrod's boiler, and surely since the days of John Gilpin "were never folk so glad" as were we three.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in Antarctica</dc:title>
  <dc:creator>Dad</dc:creator>
  <cp:lastModifiedBy>Dad</cp:lastModifiedBy>
  <cp:revision>88</cp:revision>
  <dcterms:created xsi:type="dcterms:W3CDTF">2015-10-05T20:03:43Z</dcterms:created>
  <dcterms:modified xsi:type="dcterms:W3CDTF">2018-07-17T13:37:32Z</dcterms:modified>
</cp:coreProperties>
</file>